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62" r:id="rId3"/>
    <p:sldId id="261" r:id="rId4"/>
    <p:sldId id="271" r:id="rId5"/>
    <p:sldId id="272" r:id="rId6"/>
    <p:sldId id="273" r:id="rId7"/>
    <p:sldId id="283" r:id="rId8"/>
    <p:sldId id="266" r:id="rId9"/>
    <p:sldId id="265" r:id="rId10"/>
    <p:sldId id="287" r:id="rId11"/>
    <p:sldId id="296" r:id="rId12"/>
    <p:sldId id="292" r:id="rId13"/>
    <p:sldId id="293" r:id="rId14"/>
    <p:sldId id="294" r:id="rId15"/>
    <p:sldId id="334" r:id="rId16"/>
    <p:sldId id="260" r:id="rId17"/>
    <p:sldId id="289" r:id="rId18"/>
    <p:sldId id="290" r:id="rId19"/>
    <p:sldId id="328" r:id="rId20"/>
    <p:sldId id="297" r:id="rId21"/>
    <p:sldId id="329" r:id="rId22"/>
    <p:sldId id="330" r:id="rId23"/>
    <p:sldId id="349" r:id="rId24"/>
    <p:sldId id="300" r:id="rId25"/>
    <p:sldId id="335" r:id="rId26"/>
    <p:sldId id="301" r:id="rId27"/>
    <p:sldId id="302" r:id="rId28"/>
    <p:sldId id="375" r:id="rId29"/>
    <p:sldId id="331" r:id="rId30"/>
    <p:sldId id="376" r:id="rId31"/>
    <p:sldId id="350" r:id="rId32"/>
    <p:sldId id="332" r:id="rId33"/>
    <p:sldId id="304" r:id="rId34"/>
    <p:sldId id="333" r:id="rId35"/>
    <p:sldId id="303" r:id="rId36"/>
    <p:sldId id="357" r:id="rId37"/>
    <p:sldId id="358" r:id="rId38"/>
    <p:sldId id="359" r:id="rId39"/>
    <p:sldId id="338" r:id="rId40"/>
    <p:sldId id="366" r:id="rId41"/>
    <p:sldId id="367" r:id="rId42"/>
    <p:sldId id="322" r:id="rId43"/>
    <p:sldId id="306" r:id="rId44"/>
    <p:sldId id="374" r:id="rId45"/>
    <p:sldId id="355" r:id="rId46"/>
    <p:sldId id="356" r:id="rId47"/>
    <p:sldId id="321" r:id="rId48"/>
    <p:sldId id="308" r:id="rId49"/>
    <p:sldId id="351" r:id="rId50"/>
    <p:sldId id="352" r:id="rId51"/>
    <p:sldId id="353" r:id="rId52"/>
    <p:sldId id="354" r:id="rId53"/>
    <p:sldId id="361" r:id="rId54"/>
    <p:sldId id="326" r:id="rId55"/>
    <p:sldId id="327" r:id="rId56"/>
    <p:sldId id="310" r:id="rId57"/>
    <p:sldId id="337" r:id="rId58"/>
    <p:sldId id="363" r:id="rId59"/>
    <p:sldId id="364" r:id="rId60"/>
    <p:sldId id="360" r:id="rId61"/>
    <p:sldId id="379" r:id="rId62"/>
    <p:sldId id="323" r:id="rId63"/>
    <p:sldId id="307" r:id="rId64"/>
    <p:sldId id="325" r:id="rId65"/>
    <p:sldId id="341" r:id="rId66"/>
    <p:sldId id="344" r:id="rId67"/>
    <p:sldId id="345" r:id="rId68"/>
    <p:sldId id="346" r:id="rId69"/>
    <p:sldId id="347" r:id="rId70"/>
    <p:sldId id="371" r:id="rId71"/>
    <p:sldId id="372" r:id="rId72"/>
    <p:sldId id="373" r:id="rId73"/>
    <p:sldId id="368" r:id="rId74"/>
    <p:sldId id="369" r:id="rId75"/>
    <p:sldId id="365" r:id="rId76"/>
    <p:sldId id="313" r:id="rId77"/>
    <p:sldId id="314" r:id="rId78"/>
    <p:sldId id="315" r:id="rId79"/>
    <p:sldId id="339" r:id="rId80"/>
    <p:sldId id="377" r:id="rId81"/>
    <p:sldId id="316" r:id="rId82"/>
    <p:sldId id="317" r:id="rId83"/>
    <p:sldId id="340" r:id="rId84"/>
    <p:sldId id="380" r:id="rId85"/>
    <p:sldId id="378" r:id="rId8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8" autoAdjust="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126" y="168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EC7D2-BABF-1A47-9E1A-C60D6D7B8DCB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A3056-8650-304C-B1DD-44CF1AA9B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63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E8C0-43A1-0247-8C34-BE56B6052C08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44D9-8C5E-3C49-92AA-4FE25B56F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7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en-US" baseline="0" dirty="0" smtClean="0"/>
              <a:t> based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D44D9-8C5E-3C49-92AA-4FE25B56F1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3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i="1"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2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9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Lucida Grande"/>
        <a:buChar char="»"/>
        <a:defRPr sz="21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5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0500" y="630427"/>
            <a:ext cx="4890499" cy="356300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b="0" dirty="0" smtClean="0"/>
              <a:t>The </a:t>
            </a:r>
            <a:r>
              <a:rPr lang="en-US" sz="4000" dirty="0" smtClean="0"/>
              <a:t>Authentication Equation</a:t>
            </a:r>
            <a:br>
              <a:rPr lang="en-US" sz="4000" dirty="0" smtClean="0"/>
            </a:b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Visualizing </a:t>
            </a:r>
            <a:r>
              <a:rPr lang="en-US" sz="2400" b="0" dirty="0" smtClean="0"/>
              <a:t>the convergence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security </a:t>
            </a:r>
            <a:r>
              <a:rPr lang="en-US" sz="2400" b="0" dirty="0" smtClean="0"/>
              <a:t>and</a:t>
            </a:r>
            <a:r>
              <a:rPr lang="en-US" sz="2400" dirty="0" smtClean="0"/>
              <a:t> usability </a:t>
            </a:r>
            <a:br>
              <a:rPr lang="en-US" sz="2400" dirty="0" smtClean="0"/>
            </a:br>
            <a:r>
              <a:rPr lang="en-US" sz="2400" b="0" dirty="0" smtClean="0"/>
              <a:t>of</a:t>
            </a:r>
            <a:r>
              <a:rPr lang="en-US" sz="2400" dirty="0" smtClean="0"/>
              <a:t> text-based passwords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0500" y="3483450"/>
            <a:ext cx="4890499" cy="864843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 smtClean="0">
                <a:latin typeface="Helvetica"/>
                <a:cs typeface="Helvetica"/>
              </a:rPr>
              <a:t>Cathryn Ploehn, Kristen Greene</a:t>
            </a:r>
          </a:p>
          <a:p>
            <a:pPr algn="l"/>
            <a:r>
              <a:rPr lang="en-US" sz="1300" dirty="0"/>
              <a:t>United States National Institute of Standards </a:t>
            </a:r>
            <a:r>
              <a:rPr lang="en-US" sz="1300" dirty="0" smtClean="0"/>
              <a:t>and Technology</a:t>
            </a:r>
            <a:endParaRPr lang="en-US" sz="1300" dirty="0"/>
          </a:p>
        </p:txBody>
      </p:sp>
      <p:pic>
        <p:nvPicPr>
          <p:cNvPr id="5" name="Picture 4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1" y="-2056819"/>
            <a:ext cx="2308570" cy="9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9892" y="1282305"/>
            <a:ext cx="4560696" cy="2139553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Can we </a:t>
            </a:r>
            <a:r>
              <a:rPr lang="en-US" sz="3200" dirty="0" smtClean="0"/>
              <a:t>optimize</a:t>
            </a:r>
            <a:r>
              <a:rPr lang="en-US" sz="3200" b="0" dirty="0" smtClean="0"/>
              <a:t> password requirements for usability?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49892" y="3442099"/>
            <a:ext cx="4560696" cy="1125140"/>
          </a:xfrm>
        </p:spPr>
        <p:txBody>
          <a:bodyPr/>
          <a:lstStyle/>
          <a:p>
            <a:r>
              <a:rPr lang="en-US" dirty="0" smtClean="0"/>
              <a:t>(while maintaining the security)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Identify </a:t>
            </a:r>
            <a:r>
              <a:rPr lang="en-US" dirty="0" smtClean="0"/>
              <a:t>which</a:t>
            </a:r>
            <a:r>
              <a:rPr lang="en-US" b="0" dirty="0" smtClean="0"/>
              <a:t> aspects </a:t>
            </a:r>
            <a:br>
              <a:rPr lang="en-US" b="0" dirty="0" smtClean="0"/>
            </a:br>
            <a:r>
              <a:rPr lang="en-US" b="0" dirty="0" smtClean="0"/>
              <a:t>of </a:t>
            </a:r>
            <a:r>
              <a:rPr lang="en-US" dirty="0" smtClean="0"/>
              <a:t>secure</a:t>
            </a:r>
            <a:r>
              <a:rPr lang="en-US" b="0" dirty="0" smtClean="0"/>
              <a:t> passwords lead to </a:t>
            </a:r>
            <a:br>
              <a:rPr lang="en-US" b="0" dirty="0" smtClean="0"/>
            </a:br>
            <a:r>
              <a:rPr lang="en-US" dirty="0" smtClean="0"/>
              <a:t>usability failures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029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77718" y="3802334"/>
            <a:ext cx="5481235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192" y="3802334"/>
            <a:ext cx="72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length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49772" y="1637646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252223" y="1637869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8366" y="1637646"/>
            <a:ext cx="3245434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0481" y="1165692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symbols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70908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1020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04706" y="2823446"/>
            <a:ext cx="7492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01983" y="3233520"/>
            <a:ext cx="3993859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67307" y="3236862"/>
            <a:ext cx="161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digits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Explore the interaction between </a:t>
            </a:r>
            <a:r>
              <a:rPr lang="en-US" dirty="0" smtClean="0"/>
              <a:t>security</a:t>
            </a:r>
            <a:r>
              <a:rPr lang="en-US" b="0" dirty="0" smtClean="0"/>
              <a:t> and </a:t>
            </a:r>
            <a:r>
              <a:rPr lang="en-US" dirty="0" smtClean="0"/>
              <a:t>usability</a:t>
            </a:r>
            <a:r>
              <a:rPr lang="en-US" b="0" dirty="0" smtClean="0"/>
              <a:t> </a:t>
            </a:r>
            <a:r>
              <a:rPr lang="en-US" dirty="0" smtClean="0"/>
              <a:t>components</a:t>
            </a:r>
            <a:r>
              <a:rPr lang="en-US" b="0" dirty="0" smtClean="0"/>
              <a:t> of 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3288"/>
            <a:ext cx="9144000" cy="526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latin typeface="Consolas"/>
                <a:cs typeface="Consolas"/>
              </a:rPr>
              <a:t>"</a:t>
            </a:r>
            <a:r>
              <a:rPr lang="pl-PL" sz="800" dirty="0">
                <a:latin typeface="Consolas"/>
                <a:cs typeface="Consolas"/>
              </a:rPr>
              <a:t>:MD}X,3r+v",1,3,0,1,0,0,5,65.54588851677637,"MDXrv3:},+",51.92475240350173,13.621136113274641,20.781068685625232,0,3,2,1,0,0,6,23,17,23,17,16,16,10,5,1,4</a:t>
            </a:r>
          </a:p>
          <a:p>
            <a:r>
              <a:rPr lang="pl-PL" sz="800" dirty="0">
                <a:latin typeface="Consolas"/>
                <a:cs typeface="Consolas"/>
              </a:rPr>
              <a:t>{Pfu_7P5&gt;i,1,1,2,0,1,-1,4,65.54588851677637,PPfui75{_&gt;,50.92475240350173,14.621136113274641,22.306717391636827,0,1,3,1,0,-1,4,22,14,22,14,15,15,10,5,2,3</a:t>
            </a:r>
          </a:p>
          <a:p>
            <a:r>
              <a:rPr lang="pl-PL" sz="800" dirty="0">
                <a:latin typeface="Consolas"/>
                <a:cs typeface="Consolas"/>
              </a:rPr>
              <a:t>"^,:Ll4~2R^",1,5,1,0,0,0,7,65.54588851677637,"LRl42^,:~^",52.661717997667935,12.884170519108435,19.656718080510498,0,5,2,1,0,0,8,22,16,19,15,16,16,10,3,2,5</a:t>
            </a:r>
          </a:p>
          <a:p>
            <a:r>
              <a:rPr lang="pl-PL" sz="800" dirty="0">
                <a:latin typeface="Consolas"/>
                <a:cs typeface="Consolas"/>
              </a:rPr>
              <a:t>3wA5~wfyRe,0,0,2,2,1,-2,3,65.54588851677637,ARwwfye35~,52.661717997667935,12.884170519108435,19.656718080510498,0,0,4,1,0,-1,4,17,14,17,14,13,13,10,7,2,1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"r};1:=Z,Nb",0,7,0,0,0,0,7,65.54588851677637,"ZNrb1};:=,",52.661717997667935,12.884170519108435,19.656718080510498,0,5,2,1,0,0,8,19,17,19,17,14,14,10,4,1,5</a:t>
            </a:r>
          </a:p>
          <a:p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&lt;</a:t>
            </a:r>
            <a:r>
              <a:rPr lang="pl-PL" sz="800" dirty="0" err="1">
                <a:latin typeface="Consolas"/>
                <a:cs typeface="Consolas"/>
              </a:rPr>
              <a:t>gOfZ</a:t>
            </a:r>
            <a:r>
              <a:rPr lang="pl-PL" sz="800" dirty="0">
                <a:latin typeface="Consolas"/>
                <a:cs typeface="Consolas"/>
              </a:rPr>
              <a:t>@&amp;8,0,3,1,1,0,-1,4,65.54588851677637,OZstgf8&lt;@&amp;,51.92475240350173,13.621136113274641,20.781068685625232,0,1,3,1,0,-1,4,16,15,16,15,15,15,10,6,1,3</a:t>
            </a:r>
          </a:p>
          <a:p>
            <a:r>
              <a:rPr lang="pl-PL" sz="800" dirty="0" err="1">
                <a:latin typeface="Consolas"/>
                <a:cs typeface="Consolas"/>
              </a:rPr>
              <a:t>dJ</a:t>
            </a:r>
            <a:r>
              <a:rPr lang="pl-PL" sz="800" dirty="0">
                <a:latin typeface="Consolas"/>
                <a:cs typeface="Consolas"/>
              </a:rPr>
              <a:t>}5GRA8pj,0,0,2,2,1,-1,4,65.54588851677637,JGRAdpj58},51.92475240350173,13.621136113274641,20.781068685625232,0,0,4,1,0,-1,4,20,16,20,16,15,15,10,7,2,1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",)1i*ZNq;U",1,3,1,1,0,0,6,65.54588851677637,"ZNUiq1,)*;",51.92475240350173,13.621136113274641,20.781068685625232,0,3,2,1,0,-1,5,20,16,19,14,15,15,10,5,1,4</a:t>
            </a:r>
          </a:p>
          <a:p>
            <a:r>
              <a:rPr lang="pl-PL" sz="800" dirty="0">
                <a:latin typeface="Consolas"/>
                <a:cs typeface="Consolas"/>
              </a:rPr>
              <a:t>i&amp;#8Zw$NS$,0,3,1,1,0,0,5,65.54588851677637,ZNSiw8&amp;#$$,51.92475240350173,13.621136113274641,20.781068685625232,0,3,2,1,0,-1,5,20,16,20,16,17,17,10,5,1,4</a:t>
            </a:r>
          </a:p>
          <a:p>
            <a:r>
              <a:rPr lang="pl-PL" sz="800" dirty="0">
                <a:latin typeface="Consolas"/>
                <a:cs typeface="Consolas"/>
              </a:rPr>
              <a:t>h|v+wzDA3N,0,1,2,1,1,-1,4,65.54588851677637,DANhvwz3|+,51.92475240350173,13.621136113274641,20.781068685625232,0,0,3,1,0,-1,3,21,15,21,15,15,15,10,7,1,2</a:t>
            </a:r>
          </a:p>
          <a:p>
            <a:r>
              <a:rPr lang="pl-PL" sz="800" dirty="0">
                <a:latin typeface="Consolas"/>
                <a:cs typeface="Consolas"/>
              </a:rPr>
              <a:t>!0vG.bvc@h,1,1,2,1,0,0,5,65.54588851677637,Gvbvch0!.@,53.2466804983891,12.29920801838728,18.76427079821996,0,1,3,0,0,0,4,17,12,17,12,13,13,10,6,1,3</a:t>
            </a:r>
          </a:p>
          <a:p>
            <a:r>
              <a:rPr lang="pl-PL" sz="800" dirty="0">
                <a:latin typeface="Consolas"/>
                <a:cs typeface="Consolas"/>
              </a:rPr>
              <a:t>qw|43#UHbh,0,1,1,1,0,-1,2,65.54588851677637,UHqwbh43|#,51.33978990278057,14.206098613995799,21.673515967915773,0,0,3,1,0,-1,3,17,14,17,14,14,14,10,6,2,2</a:t>
            </a:r>
          </a:p>
          <a:p>
            <a:r>
              <a:rPr lang="pl-PL" sz="800" dirty="0">
                <a:latin typeface="Consolas"/>
                <a:cs typeface="Consolas"/>
              </a:rPr>
              <a:t>tw|850|_iB,0,3,1,1,0,-1,4,65.54588851677637,Btwi850||_,51.50971490422289,14.036173612553485,21.41427010934629,0,1,3,0,0,-1,3,16,13,16,13,14,14,10,4,3,3</a:t>
            </a:r>
          </a:p>
          <a:p>
            <a:r>
              <a:rPr lang="pl-PL" sz="800" dirty="0">
                <a:latin typeface="Consolas"/>
                <a:cs typeface="Consolas"/>
              </a:rPr>
              <a:t>4]I]i~L4Kn,0,3,1,0,1,0,5,65.54588851677637,ILKin44]]~,50.92475240350173,14.621136113274641,22.306717391636827,0,1,3,1,0,-1,4,24,15,24,15,14,14,10,5,2,3</a:t>
            </a:r>
          </a:p>
          <a:p>
            <a:r>
              <a:rPr lang="pl-PL" sz="800" dirty="0">
                <a:latin typeface="Consolas"/>
                <a:cs typeface="Consolas"/>
              </a:rPr>
              <a:t>!l:z3LM%8M,1,1,1,1,1,0,5,65.54588851677637,LMMlz38!:%,50.92475240350173,14.621136113274641,22.306717391636827,0,1,3,1,0,0,5,23,15,23,15,16,16,10,5,2,3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wEqC</a:t>
            </a:r>
            <a:r>
              <a:rPr lang="pl-PL" sz="800" dirty="0">
                <a:latin typeface="Consolas"/>
                <a:cs typeface="Consolas"/>
              </a:rPr>
              <a:t>)8gdwl,0,0,2,1,0,-1,2,65.54588851677637,ECwqgdwl8),54.2466804983891,11.29920801838728,17.238622092208367,0,0,4,1,0,-1,4,14,13,14,13,13,13,10,8,1,1</a:t>
            </a:r>
          </a:p>
          <a:p>
            <a:r>
              <a:rPr lang="pl-PL" sz="800" dirty="0">
                <a:latin typeface="Consolas"/>
                <a:cs typeface="Consolas"/>
              </a:rPr>
              <a:t>?&lt;o2$YE}jQ,1,3,0,2,0,-1,5,65.54588851677637,YEQoj2?&lt;$},51.92475240350173,13.621136113274641,20.781068685625232,0,3,2,1,0,-1,5,21,17,21,17,17,17,10,5,1,4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m{&amp;n3S5G2s,0,1,2,0,1,0,4,65.54588851677637,SGmns352{&amp;,50.92475240350173,14.621136113274641,22.306717391636827,0,0,3,1,0,0,4,22,15,22,15,14,14,10,5,3,2</a:t>
            </a:r>
          </a:p>
          <a:p>
            <a:r>
              <a:rPr lang="pl-PL" sz="800" dirty="0">
                <a:latin typeface="Consolas"/>
                <a:cs typeface="Consolas"/>
              </a:rPr>
              <a:t>[35&lt;TuIqvq,1,0,2,1,0,-1,3,65.54588851677637,TIuqvq35[&lt;,51.33978990278057,14.206098613995799,21.673515967915773,0,0,3,1,0,-1,3,17,14,17,14,13,13,10,6,2,2</a:t>
            </a:r>
          </a:p>
          <a:p>
            <a:r>
              <a:rPr lang="pl-PL" sz="800" dirty="0">
                <a:latin typeface="Consolas"/>
                <a:cs typeface="Consolas"/>
              </a:rPr>
              <a:t>"yyY,wbDZ0@",0,0,3,2,0,-1,4,65.54588851677637,"YDZyywb0,@",51.92475240350173,13.621136113274641,20.781068685625232,0,0,3,1,0,-1,3,16,14,16,14,14,14,10,7,1,2</a:t>
            </a:r>
          </a:p>
          <a:p>
            <a:r>
              <a:rPr lang="pl-PL" sz="800" dirty="0">
                <a:latin typeface="Consolas"/>
                <a:cs typeface="Consolas"/>
              </a:rPr>
              <a:t>"1,(*</a:t>
            </a:r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*zWx",0,5,0,2,0,0,7,65.54588851677637,"TWszx1,(**",51.92475240350173,13.621136113274641,20.781068685625232,0,3,2,1,0,0,6,18,14,16,13,15,15,10,5,1,4</a:t>
            </a:r>
          </a:p>
          <a:p>
            <a:r>
              <a:rPr lang="pl-PL" sz="800" dirty="0">
                <a:latin typeface="Consolas"/>
                <a:cs typeface="Consolas"/>
              </a:rPr>
              <a:t>!4UH&gt;t6L&lt;K,1,1,2,1,1,-1,5,65.54588851677637,UHLKt46!&gt;&lt;,51.92475240350173,13.621136113274641,20.781068685625232,0,1,3,1,0,-1,4,24,16,24,16,17,17,10,5,2,3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dLZx</a:t>
            </a:r>
            <a:r>
              <a:rPr lang="pl-PL" sz="800" dirty="0">
                <a:latin typeface="Consolas"/>
                <a:cs typeface="Consolas"/>
              </a:rPr>
              <a:t>{s$1i:,0,1,1,1,0,0,3,65.54588851677637,LZdxsi1{$:,51.92475240350173,13.621136113274641,20.781068685625232,0,1,3,1,0,-1,4,18,15,18,15,15,15,10,6,1,3</a:t>
            </a:r>
          </a:p>
          <a:p>
            <a:r>
              <a:rPr lang="pl-PL" sz="800" dirty="0">
                <a:latin typeface="Consolas"/>
                <a:cs typeface="Consolas"/>
              </a:rPr>
              <a:t>;5NemelGX8,1,0,4,1,1,-1,6,65.54588851677637,NGXemel58;,51.92475240350173,13.621136113274641,20.781068685625232,0,0,4,1,0,-1,4,16,14,16,14,13,13,10,7,2,1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"i7#op,N2c6",0,1,1,0,1,-1,2,65.54588851677637,"Niopc726#,",51.92475240350173,13.621136113274641,20.781068685625232,0,0,3,0,0,-1,2,19,14,19,14,12,12,10,5,3,2</a:t>
            </a:r>
          </a:p>
          <a:p>
            <a:r>
              <a:rPr lang="pl-PL" sz="800" dirty="0">
                <a:latin typeface="Consolas"/>
                <a:cs typeface="Consolas"/>
              </a:rPr>
              <a:t>t-pg8ceMUs,0,0,3,1,1,-1,4,65.54588851677637,MUtpgces8-,54.2466804983891,11.29920801838728,17.238622092208367,0,0,4,1,0,-1,4,16,13,16,13,12,12,10,8,1,1</a:t>
            </a:r>
          </a:p>
          <a:p>
            <a:r>
              <a:rPr lang="pl-PL" sz="800" dirty="0">
                <a:latin typeface="Consolas"/>
                <a:cs typeface="Consolas"/>
              </a:rPr>
              <a:t>j;W7&lt;=p*lq,0,5,0,0,0,0,5,65.54588851677637,Wjplq7;&lt;=*,52.92475240350173,12.621136113274641,19.25541997961364,0,3,2,0,0,0,5,19,13,18,14,13,13,10,5,1,4</a:t>
            </a:r>
          </a:p>
          <a:p>
            <a:r>
              <a:rPr lang="pl-PL" sz="800" dirty="0">
                <a:latin typeface="Consolas"/>
                <a:cs typeface="Consolas"/>
              </a:rPr>
              <a:t>:r6Sa/t*|&amp;,1,5,1,0,1,-1,7,65.54588851677637,Srat6:/*|&amp;,53.2466804983891,12.29920801838728,18.76427079821996,0,5,2,0,0,-1,6,20,14,20,14,15,15,10,4,1,5</a:t>
            </a:r>
          </a:p>
          <a:p>
            <a:r>
              <a:rPr lang="pl-PL" sz="800" dirty="0">
                <a:latin typeface="Consolas"/>
                <a:cs typeface="Consolas"/>
              </a:rPr>
              <a:t>1$Z?=LK(Eo,0,5,0,1,0,0,6,65.54588851677637,ZLKEo1$?=(,52.92475240350173,12.621136113274641,19.25541997961364,0,3,2,1,0,-1,5,21,17,21,17,17,17,10,5,1,4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wu*</a:t>
            </a:r>
            <a:r>
              <a:rPr lang="pl-PL" sz="800" dirty="0" err="1">
                <a:latin typeface="Consolas"/>
                <a:cs typeface="Consolas"/>
              </a:rPr>
              <a:t>QjE</a:t>
            </a:r>
            <a:r>
              <a:rPr lang="pl-PL" sz="800" dirty="0">
                <a:latin typeface="Consolas"/>
                <a:cs typeface="Consolas"/>
              </a:rPr>
              <a:t>{u{3,0,3,1,1,0,-2,3,65.54588851677637,QEwuju3*{{,51.92475240350173,13.621136113274641,20.781068685625232,0,1,3,1,0,-1,4,21,14,20,14,15,15,10,6,1,3</a:t>
            </a:r>
          </a:p>
          <a:p>
            <a:r>
              <a:rPr lang="pl-PL" sz="800" dirty="0">
                <a:latin typeface="Consolas"/>
                <a:cs typeface="Consolas"/>
              </a:rPr>
              <a:t>0&amp;BvcTBJua,0,0,3,1,0,-1,3,65.54588851677637,BTBJvcua0&amp;,52.92475240350173,12.621136113274641,19.25541997961364,0,0,4,1,0,0,5,16,15,16,15,15,15,10,8,1,1</a:t>
            </a:r>
          </a:p>
          <a:p>
            <a:r>
              <a:rPr lang="pl-PL" sz="800" dirty="0">
                <a:latin typeface="Consolas"/>
                <a:cs typeface="Consolas"/>
              </a:rPr>
              <a:t>%@5B{0bNHL,1,1,2,1,0,0,5,65.54588851677637,BNHLb50%@{,51.92475240350173,13.621136113274641,20.781068685625232,0,1,3,1,0,0,5,22,18,22,18,17,17,10,5,2,3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oPML~G</a:t>
            </a:r>
            <a:r>
              <a:rPr lang="pl-PL" sz="800" dirty="0">
                <a:latin typeface="Consolas"/>
                <a:cs typeface="Consolas"/>
              </a:rPr>
              <a:t>}O8g,0,1,1,1,1,-1,3,65.54588851677637,PMLGOog8~},52.661717997667935,12.884170519108435,19.656718080510498,0,0,3,1,0,-</a:t>
            </a:r>
            <a:r>
              <a:rPr lang="pl-PL" sz="800" dirty="0" smtClean="0">
                <a:latin typeface="Consolas"/>
                <a:cs typeface="Consolas"/>
              </a:rPr>
              <a:t>1,3,23,17,23,17,17,17,10,7,1,2</a:t>
            </a:r>
          </a:p>
          <a:p>
            <a:r>
              <a:rPr lang="pl-PL" sz="800" dirty="0">
                <a:latin typeface="Consolas"/>
                <a:cs typeface="Consolas"/>
              </a:rPr>
              <a:t>"7o{,%~hM6D",0,5,1,1,1,-1,7,65.54588851677637,"MDoh76{,%~",51.33978990278057,14.206098613995799,21.673515967915773,0,3,2,1,0,-1,5,21,16,21,16,15,15,10,4,2,4</a:t>
            </a:r>
          </a:p>
          <a:p>
            <a:r>
              <a:rPr lang="pl-PL" sz="800" dirty="0">
                <a:latin typeface="Consolas"/>
                <a:cs typeface="Consolas"/>
              </a:rPr>
              <a:t>^d)6JgD:N8,1,1,1,1,0,0,4,65.54588851677637,JDNdg68^):,50.92475240350173,14.621136113274641,22.306717391636827,0,1,3,1,0,0,5,21,16,20,14,16,16,10,5,2,3</a:t>
            </a:r>
          </a:p>
          <a:p>
            <a:r>
              <a:rPr lang="pl-PL" sz="800" dirty="0">
                <a:latin typeface="Consolas"/>
                <a:cs typeface="Consolas"/>
              </a:rPr>
              <a:t>b5SAY8V7n$,0,0,4,1,1,-1,5,65.54588851677637,SAYVbn587$,51.92475240350173,13.621136113274641,20.781068685625232,0,0,4,1,0,-1,4,21,15,21,15,15,15,10,6,3,1</a:t>
            </a:r>
          </a:p>
          <a:p>
            <a:r>
              <a:rPr lang="pl-PL" sz="800" dirty="0">
                <a:latin typeface="Consolas"/>
                <a:cs typeface="Consolas"/>
              </a:rPr>
              <a:t>j;LqL8GHN8,0,0,3,1,1,0,5,65.54588851677637,LLGHNjq88;,52.661717997667935,12.884170519108435,19.656718080510498,0,0,4,1,0,0,5,20,16,20,16,15,15,10,7,2,1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&amp;G};a+5.}Z,1,7,0,0,0,0,8,65.54588851677637,GZa5&amp;};+.},54.2466804983891,11.29920801838728,17.238622092208367,0,7,1,1,0,-1,8,23,18,23,18,16,16,10,3,1,6</a:t>
            </a:r>
          </a:p>
          <a:p>
            <a:r>
              <a:rPr lang="pl-PL" sz="800" dirty="0">
                <a:latin typeface="Consolas"/>
                <a:cs typeface="Consolas"/>
              </a:rPr>
              <a:t>^S9ha|[c&amp;a,1,3,1,0,1,-1,5,65.54588851677637,Shaca9^|[&amp;,52.92475240350173,12.621136113274641,19.25541997961364,0,3,2,0,0,-1,4,21,14,20,14,14,14,10,5,1,4</a:t>
            </a:r>
          </a:p>
          <a:p>
            <a:r>
              <a:rPr lang="pl-PL" sz="800" dirty="0">
                <a:latin typeface="Consolas"/>
                <a:cs typeface="Consolas"/>
              </a:rPr>
              <a:t>8Y*</a:t>
            </a:r>
            <a:r>
              <a:rPr lang="pl-PL" sz="800" dirty="0" err="1">
                <a:latin typeface="Consolas"/>
                <a:cs typeface="Consolas"/>
              </a:rPr>
              <a:t>sAm</a:t>
            </a:r>
            <a:r>
              <a:rPr lang="pl-PL" sz="800" dirty="0">
                <a:latin typeface="Consolas"/>
                <a:cs typeface="Consolas"/>
              </a:rPr>
              <a:t>&gt;H[l,0,3,1,1,0,-1,4,65.54588851677637,YAHsml8*&gt;[,51.50971490422289,14.036173612553485,21.41427010934629,0,1,3,1,0,-</a:t>
            </a:r>
            <a:r>
              <a:rPr lang="pl-PL" sz="800" dirty="0" smtClean="0">
                <a:latin typeface="Consolas"/>
                <a:cs typeface="Consolas"/>
              </a:rPr>
              <a:t>1,4,24,15,23,15,15,15,10,6,1,3</a:t>
            </a:r>
          </a:p>
          <a:p>
            <a:r>
              <a:rPr lang="pl-PL" sz="800" dirty="0" smtClean="0">
                <a:latin typeface="Consolas"/>
                <a:cs typeface="Consolas"/>
              </a:rPr>
              <a:t>gN2b[7K(Al,0,1,1,1,1,-1,3,65.54588851677637,NKAgbl27[(,50.92475240350173,14.621136113274641,22.306717391636827,0,0,3,1,0,-1,3,21,16,21,16,14,14,10,6,2,2</a:t>
            </a:r>
          </a:p>
          <a:p>
            <a:r>
              <a:rPr lang="pl-PL" sz="800" dirty="0" smtClean="0">
                <a:latin typeface="Consolas"/>
                <a:cs typeface="Consolas"/>
              </a:rPr>
              <a:t>}</a:t>
            </a:r>
            <a:r>
              <a:rPr lang="pl-PL" sz="800" dirty="0" err="1" smtClean="0">
                <a:latin typeface="Consolas"/>
                <a:cs typeface="Consolas"/>
              </a:rPr>
              <a:t>GdB.J</a:t>
            </a:r>
            <a:r>
              <a:rPr lang="pl-PL" sz="800" dirty="0" smtClean="0">
                <a:latin typeface="Consolas"/>
                <a:cs typeface="Consolas"/>
              </a:rPr>
              <a:t>/2pJ,1,1,2,2,0,0,6,65.54588851677637,GBJJdp2}./,51.92475240350173,13.621136113274641,20.781068685625232,0,1,3,1,0,0,5,21,17,21,17,15,15,10,6,1,3</a:t>
            </a:r>
            <a:endParaRPr lang="pl-PL" sz="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tovisual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9" y="1654098"/>
            <a:ext cx="5529342" cy="18353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tool</a:t>
            </a:r>
            <a:br>
              <a:rPr lang="en-US" dirty="0" smtClean="0"/>
            </a:br>
            <a:r>
              <a:rPr lang="en-US" b="0" dirty="0" smtClean="0"/>
              <a:t>to explore usability and security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b="1" dirty="0" smtClean="0"/>
              <a:t>support</a:t>
            </a:r>
            <a:r>
              <a:rPr lang="en-US" dirty="0" smtClean="0"/>
              <a:t> </a:t>
            </a:r>
            <a:r>
              <a:rPr lang="en-US" dirty="0"/>
              <a:t>password usability research activities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integrate</a:t>
            </a:r>
            <a:r>
              <a:rPr lang="en-US" dirty="0" smtClean="0"/>
              <a:t> </a:t>
            </a:r>
            <a:r>
              <a:rPr lang="en-US" dirty="0"/>
              <a:t>various measurements of passwords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leverage</a:t>
            </a:r>
            <a:r>
              <a:rPr lang="en-US" dirty="0" smtClean="0"/>
              <a:t> </a:t>
            </a:r>
            <a:r>
              <a:rPr lang="en-US" dirty="0"/>
              <a:t>web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flexibly </a:t>
            </a:r>
            <a:r>
              <a:rPr lang="en-US" b="1" dirty="0"/>
              <a:t>display</a:t>
            </a:r>
            <a:r>
              <a:rPr lang="en-US" dirty="0"/>
              <a:t> data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enable </a:t>
            </a:r>
            <a:r>
              <a:rPr lang="en-US" dirty="0"/>
              <a:t>the </a:t>
            </a:r>
            <a:r>
              <a:rPr lang="en-US" b="1" dirty="0"/>
              <a:t>exploration</a:t>
            </a:r>
            <a:r>
              <a:rPr lang="en-US" dirty="0"/>
              <a:t> of where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 </a:t>
            </a:r>
            <a:r>
              <a:rPr lang="en-US" dirty="0"/>
              <a:t>security and usability collide </a:t>
            </a:r>
          </a:p>
          <a:p>
            <a:pPr>
              <a:lnSpc>
                <a:spcPct val="140000"/>
              </a:lnSpc>
            </a:pPr>
            <a:r>
              <a:rPr lang="en-US" dirty="0"/>
              <a:t> </a:t>
            </a:r>
            <a:r>
              <a:rPr lang="en-US" b="1" dirty="0"/>
              <a:t>share</a:t>
            </a:r>
            <a:r>
              <a:rPr lang="en-US" dirty="0"/>
              <a:t> with research community as an open source tool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composition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Password metric computation</a:t>
            </a:r>
          </a:p>
          <a:p>
            <a:pPr lvl="1"/>
            <a:r>
              <a:rPr lang="en-US" dirty="0" smtClean="0"/>
              <a:t>Python3 code, run from terminal</a:t>
            </a:r>
          </a:p>
          <a:p>
            <a:pPr lvl="1"/>
            <a:endParaRPr lang="en-US" dirty="0"/>
          </a:p>
          <a:p>
            <a:r>
              <a:rPr lang="en-US" dirty="0" smtClean="0"/>
              <a:t>Password metric visualization</a:t>
            </a:r>
          </a:p>
          <a:p>
            <a:pPr lvl="1"/>
            <a:r>
              <a:rPr lang="en-US" dirty="0" smtClean="0"/>
              <a:t>Browser, D3.js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4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3317" y="273844"/>
            <a:ext cx="8038447" cy="4540897"/>
          </a:xfrm>
        </p:spPr>
        <p:txBody>
          <a:bodyPr>
            <a:noAutofit/>
          </a:bodyPr>
          <a:lstStyle/>
          <a:p>
            <a:pPr algn="ctr"/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a </a:t>
            </a:r>
            <a:r>
              <a:rPr lang="en-US" sz="320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universal</a:t>
            </a:r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 </a:t>
            </a:r>
            <a:r>
              <a:rPr lang="en-US" sz="3200" b="0" i="1" dirty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struggle of the modern human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1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963854" y="1282305"/>
            <a:ext cx="654673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usability </a:t>
            </a:r>
          </a:p>
          <a:p>
            <a:r>
              <a:rPr lang="en-US" sz="4800" b="0" dirty="0" smtClean="0"/>
              <a:t>and </a:t>
            </a:r>
            <a:r>
              <a:rPr lang="en-US" sz="4800" dirty="0" smtClean="0"/>
              <a:t>security </a:t>
            </a:r>
            <a:r>
              <a:rPr lang="en-US" sz="4800" b="0" dirty="0" smtClean="0"/>
              <a:t>metrics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task: </a:t>
            </a:r>
            <a:r>
              <a:rPr lang="en-US" dirty="0" smtClean="0"/>
              <a:t>automate computation </a:t>
            </a:r>
            <a:r>
              <a:rPr lang="en-US" b="0" dirty="0" smtClean="0"/>
              <a:t>of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7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metric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Uncertainty in a random </a:t>
            </a:r>
            <a:r>
              <a:rPr lang="en-US" dirty="0" smtClean="0"/>
              <a:t>variable,</a:t>
            </a:r>
            <a:br>
              <a:rPr lang="en-US" dirty="0" smtClean="0"/>
            </a:br>
            <a:r>
              <a:rPr lang="en-US" dirty="0" smtClean="0"/>
              <a:t>commonly </a:t>
            </a:r>
            <a:r>
              <a:rPr lang="en-US" dirty="0"/>
              <a:t>used to </a:t>
            </a:r>
            <a:r>
              <a:rPr lang="en-US" dirty="0" smtClean="0"/>
              <a:t>measure theoretical password strength</a:t>
            </a:r>
          </a:p>
          <a:p>
            <a:r>
              <a:rPr lang="en-US" dirty="0" smtClean="0"/>
              <a:t>Has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60384" y="6468978"/>
            <a:ext cx="4210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D9683"/>
                </a:solidFill>
                <a:latin typeface="Junction Regular" panose="020B0603000000020004" pitchFamily="34" charset="0"/>
              </a:rPr>
              <a:t>**Line used as an example – does not reflect real data</a:t>
            </a:r>
            <a:endParaRPr lang="en-US" sz="1200" dirty="0">
              <a:solidFill>
                <a:srgbClr val="DD9683"/>
              </a:solidFill>
              <a:latin typeface="Junction Regular" panose="020B0603000000020004" pitchFamily="34" charset="0"/>
            </a:endParaRPr>
          </a:p>
        </p:txBody>
      </p:sp>
      <p:pic>
        <p:nvPicPr>
          <p:cNvPr id="12" name="Picture 11" descr="metrics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0" y="2146851"/>
            <a:ext cx="507393" cy="5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phonological difficulty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password to </a:t>
            </a:r>
            <a:r>
              <a:rPr lang="en-US" dirty="0" smtClean="0"/>
              <a:t>natural </a:t>
            </a:r>
            <a:r>
              <a:rPr lang="en-US" dirty="0"/>
              <a:t>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metrics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5" y="1411077"/>
            <a:ext cx="1028918" cy="6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</a:t>
            </a:r>
            <a:r>
              <a:rPr lang="en-US" dirty="0" smtClean="0"/>
              <a:t>pronounceable</a:t>
            </a:r>
            <a:r>
              <a:rPr lang="en-US" b="0" dirty="0" smtClean="0"/>
              <a:t> is a password?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 descr="metrics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87" y="2841780"/>
            <a:ext cx="942626" cy="5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keystrokes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keystrokes to enter a password in </a:t>
            </a:r>
            <a:endParaRPr lang="en-US" dirty="0" smtClean="0"/>
          </a:p>
          <a:p>
            <a:r>
              <a:rPr lang="en-US" dirty="0" smtClean="0"/>
              <a:t>desktop</a:t>
            </a:r>
            <a:r>
              <a:rPr lang="en-US" dirty="0"/>
              <a:t>, android, and </a:t>
            </a:r>
            <a:r>
              <a:rPr lang="en-US" dirty="0" smtClean="0"/>
              <a:t>iOS devices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metrics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6" y="1450141"/>
            <a:ext cx="1059389" cy="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Rearrange passwords by character type to decrease </a:t>
            </a:r>
            <a:r>
              <a:rPr lang="en-US" dirty="0"/>
              <a:t>keystrokes </a:t>
            </a:r>
            <a:r>
              <a:rPr lang="en-US" dirty="0" smtClean="0"/>
              <a:t>needed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enter </a:t>
            </a:r>
            <a:r>
              <a:rPr lang="en-US" dirty="0" smtClean="0"/>
              <a:t>on </a:t>
            </a:r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metrics-4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6" y="1513065"/>
            <a:ext cx="1282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3632" y="1749234"/>
            <a:ext cx="6576736" cy="2216707"/>
            <a:chOff x="909476" y="1749234"/>
            <a:chExt cx="6576736" cy="2216707"/>
          </a:xfrm>
        </p:grpSpPr>
        <p:pic>
          <p:nvPicPr>
            <p:cNvPr id="8" name="Picture 7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1749234"/>
              <a:ext cx="4290671" cy="735776"/>
            </a:xfrm>
            <a:prstGeom prst="rect">
              <a:avLst/>
            </a:prstGeom>
          </p:spPr>
        </p:pic>
        <p:pic>
          <p:nvPicPr>
            <p:cNvPr id="10" name="Picture 9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3230165"/>
              <a:ext cx="4290671" cy="735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364" y="1856895"/>
              <a:ext cx="1799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Helvetica"/>
                  <a:cs typeface="Helvetica"/>
                </a:rPr>
                <a:t>Original password</a:t>
              </a:r>
            </a:p>
            <a:p>
              <a:pPr algn="r"/>
              <a:r>
                <a:rPr lang="en-US" dirty="0" smtClean="0">
                  <a:latin typeface="Helvetica"/>
                  <a:cs typeface="Helvetica"/>
                </a:rPr>
                <a:t>9#@</a:t>
              </a:r>
              <a:r>
                <a:rPr lang="en-US" dirty="0" err="1" smtClean="0">
                  <a:latin typeface="Helvetica"/>
                  <a:cs typeface="Helvetica"/>
                </a:rPr>
                <a:t>z$tgH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476" y="3357273"/>
              <a:ext cx="19529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b="1" dirty="0" smtClean="0">
                  <a:solidFill>
                    <a:prstClr val="black"/>
                  </a:solidFill>
                  <a:latin typeface="Helvetica"/>
                  <a:cs typeface="Helvetica"/>
                </a:rPr>
                <a:t>Permuted password</a:t>
              </a:r>
            </a:p>
            <a:p>
              <a:pPr lvl="0" algn="r"/>
              <a:r>
                <a:rPr lang="en-US" dirty="0" smtClean="0">
                  <a:solidFill>
                    <a:prstClr val="black"/>
                  </a:solidFill>
                  <a:latin typeface="Helvetica"/>
                  <a:cs typeface="Helvetica"/>
                </a:rPr>
                <a:t>Hztg9#@$</a:t>
              </a:r>
              <a:endParaRPr lang="en-US" dirty="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1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</a:t>
            </a:r>
            <a:r>
              <a:rPr lang="en-US" b="0" dirty="0" smtClean="0"/>
              <a:t> code to </a:t>
            </a:r>
            <a:br>
              <a:rPr lang="en-US" b="0" dirty="0" smtClean="0"/>
            </a:br>
            <a:r>
              <a:rPr lang="en-US" dirty="0" smtClean="0"/>
              <a:t>produce metrics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for a list of passwords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04" y="-7794"/>
            <a:ext cx="9546648" cy="51741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3632" y="1749234"/>
            <a:ext cx="6576736" cy="2216707"/>
            <a:chOff x="909476" y="1749234"/>
            <a:chExt cx="6576736" cy="2216707"/>
          </a:xfrm>
        </p:grpSpPr>
        <p:pic>
          <p:nvPicPr>
            <p:cNvPr id="8" name="Picture 7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1749234"/>
              <a:ext cx="4290671" cy="735776"/>
            </a:xfrm>
            <a:prstGeom prst="rect">
              <a:avLst/>
            </a:prstGeom>
          </p:spPr>
        </p:pic>
        <p:pic>
          <p:nvPicPr>
            <p:cNvPr id="10" name="Picture 9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3230165"/>
              <a:ext cx="4290671" cy="735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364" y="1856895"/>
              <a:ext cx="1799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Helvetica"/>
                  <a:cs typeface="Helvetica"/>
                </a:rPr>
                <a:t>Original password</a:t>
              </a:r>
            </a:p>
            <a:p>
              <a:pPr algn="r"/>
              <a:r>
                <a:rPr lang="en-US" dirty="0" smtClean="0">
                  <a:latin typeface="Helvetica"/>
                  <a:cs typeface="Helvetica"/>
                </a:rPr>
                <a:t>9#@</a:t>
              </a:r>
              <a:r>
                <a:rPr lang="en-US" dirty="0" err="1" smtClean="0">
                  <a:latin typeface="Helvetica"/>
                  <a:cs typeface="Helvetica"/>
                </a:rPr>
                <a:t>z$tgH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476" y="3357273"/>
              <a:ext cx="19529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b="1" dirty="0" smtClean="0">
                  <a:solidFill>
                    <a:prstClr val="black"/>
                  </a:solidFill>
                  <a:latin typeface="Helvetica"/>
                  <a:cs typeface="Helvetica"/>
                </a:rPr>
                <a:t>Permuted password</a:t>
              </a:r>
            </a:p>
            <a:p>
              <a:pPr lvl="0" algn="r"/>
              <a:r>
                <a:rPr lang="en-US" dirty="0" smtClean="0">
                  <a:solidFill>
                    <a:prstClr val="black"/>
                  </a:solidFill>
                  <a:latin typeface="Helvetica"/>
                  <a:cs typeface="Helvetica"/>
                </a:rPr>
                <a:t>Hztg9#@$</a:t>
              </a:r>
              <a:endParaRPr lang="en-US" dirty="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15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441573"/>
              </p:ext>
            </p:extLst>
          </p:nvPr>
        </p:nvGraphicFramePr>
        <p:xfrm>
          <a:off x="81517" y="1675898"/>
          <a:ext cx="8980967" cy="309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3" imgW="24384000" imgH="8394700" progId="Excel.Sheet.12">
                  <p:embed/>
                </p:oleObj>
              </mc:Choice>
              <mc:Fallback>
                <p:oleObj name="Worksheet" r:id="rId3" imgW="24384000" imgH="839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17" y="1675898"/>
                        <a:ext cx="8980967" cy="309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2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can we </a:t>
            </a:r>
            <a:r>
              <a:rPr lang="en-US" dirty="0" smtClean="0"/>
              <a:t>view</a:t>
            </a:r>
            <a:r>
              <a:rPr lang="en-US" b="0" dirty="0" smtClean="0"/>
              <a:t> and </a:t>
            </a:r>
            <a:r>
              <a:rPr lang="en-US" dirty="0" smtClean="0"/>
              <a:t>interact</a:t>
            </a:r>
            <a:r>
              <a:rPr lang="en-US" b="0" dirty="0" smtClean="0"/>
              <a:t> with the data?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2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Building </a:t>
            </a:r>
            <a:r>
              <a:rPr lang="en-US" sz="4800" b="0" dirty="0" smtClean="0"/>
              <a:t>a password</a:t>
            </a:r>
          </a:p>
          <a:p>
            <a:r>
              <a:rPr lang="en-US" sz="4800" b="0" dirty="0" smtClean="0"/>
              <a:t>visualization tool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Tiers </a:t>
            </a:r>
            <a:r>
              <a:rPr lang="en-US" dirty="0"/>
              <a:t>of </a:t>
            </a:r>
            <a:r>
              <a:rPr lang="en-US" dirty="0" smtClean="0"/>
              <a:t>granularity</a:t>
            </a:r>
            <a:endParaRPr lang="en-US" dirty="0"/>
          </a:p>
          <a:p>
            <a:r>
              <a:rPr lang="en-US" dirty="0"/>
              <a:t>Side by side </a:t>
            </a:r>
            <a:r>
              <a:rPr lang="en-US" dirty="0" smtClean="0"/>
              <a:t>comparison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Available, flexible, interactive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HTML, CSS,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6054" y="2264303"/>
            <a:ext cx="246221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104" y="2264303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/>
                <a:cs typeface="Helvetica"/>
              </a:rPr>
              <a:t>l</a:t>
            </a:r>
            <a:r>
              <a:rPr lang="en-US" sz="1000" b="1" dirty="0" smtClean="0">
                <a:latin typeface="Helvetica"/>
                <a:cs typeface="Helvetica"/>
              </a:rPr>
              <a:t>ower value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6054" y="1947070"/>
            <a:ext cx="246221" cy="246221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62104" y="1947070"/>
            <a:ext cx="954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higher value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57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Lacking in usability</a:t>
            </a:r>
          </a:p>
          <a:p>
            <a:r>
              <a:rPr lang="en-US" dirty="0" smtClean="0"/>
              <a:t>Winning in longevity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04020" y="252376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585" y="2523766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901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7587358">
            <a:off x="4907649" y="2076139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 rot="17587358">
            <a:off x="4837112" y="2513830"/>
            <a:ext cx="37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 rot="17587358">
            <a:off x="5057033" y="2076140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 rot="17587358">
            <a:off x="5283491" y="2192855"/>
            <a:ext cx="10730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 rot="17587358">
            <a:off x="5770399" y="239497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 rot="17587358">
            <a:off x="6207417" y="2076141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</a:t>
            </a:r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 rot="17587358">
            <a:off x="6036795" y="2280396"/>
            <a:ext cx="8826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 rot="17587358">
            <a:off x="6287183" y="1958607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 rot="17587358">
            <a:off x="6475395" y="1958606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 rot="17587358">
            <a:off x="7095876" y="2397113"/>
            <a:ext cx="628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6142" y="110379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9556" y="1103795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60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ten, one hundred, </a:t>
            </a:r>
            <a:br>
              <a:rPr lang="en-US" dirty="0" smtClean="0"/>
            </a:br>
            <a:r>
              <a:rPr lang="en-US" dirty="0" smtClean="0"/>
              <a:t>one thousand passwords</a:t>
            </a:r>
            <a:endParaRPr lang="en-US" dirty="0"/>
          </a:p>
        </p:txBody>
      </p:sp>
      <p:pic>
        <p:nvPicPr>
          <p:cNvPr id="2" name="Picture 1" descr="grid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27" y="0"/>
            <a:ext cx="1282700" cy="5143500"/>
          </a:xfrm>
          <a:prstGeom prst="rect">
            <a:avLst/>
          </a:prstGeom>
        </p:spPr>
      </p:pic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4" y="-4202100"/>
            <a:ext cx="2716870" cy="10894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6126" y="1454150"/>
            <a:ext cx="4431473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6127" y="1454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17199"/>
            <a:ext cx="2471854" cy="17575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</a:p>
          <a:p>
            <a:r>
              <a:rPr lang="en-US" dirty="0" smtClean="0"/>
              <a:t>permuted counterparts</a:t>
            </a:r>
            <a:endParaRPr lang="en-US" dirty="0"/>
          </a:p>
        </p:txBody>
      </p:sp>
      <p:pic>
        <p:nvPicPr>
          <p:cNvPr id="6" name="Picture 5" descr="Screen Shot 2015-07-24 at 11.49.5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52" y="0"/>
            <a:ext cx="2923852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h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53" y="49561"/>
            <a:ext cx="575404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ideCol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6" y="30975"/>
            <a:ext cx="54820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8762" y="467867"/>
            <a:ext cx="2424626" cy="1707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Super secure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3" y="1227392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super secure?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ideCol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6" y="30975"/>
            <a:ext cx="54820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sortB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52" y="37170"/>
            <a:ext cx="5477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Sort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filt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89" y="30977"/>
            <a:ext cx="545096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Filter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Screen Shot 2015-07-27 at 2.13.46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908"/>
          <a:stretch/>
        </p:blipFill>
        <p:spPr>
          <a:xfrm>
            <a:off x="1130558" y="763200"/>
            <a:ext cx="6820403" cy="37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passwords viewable still low</a:t>
            </a:r>
          </a:p>
          <a:p>
            <a:r>
              <a:rPr lang="en-US" dirty="0" smtClean="0"/>
              <a:t>Relationships hard to view</a:t>
            </a:r>
          </a:p>
          <a:p>
            <a:r>
              <a:rPr lang="en-US" dirty="0" smtClean="0"/>
              <a:t>Can’t compare multiple datasets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</a:p>
          <a:p>
            <a:r>
              <a:rPr lang="en-US" dirty="0" smtClean="0"/>
              <a:t>Usability</a:t>
            </a:r>
          </a:p>
          <a:p>
            <a:pPr lvl="1"/>
            <a:r>
              <a:rPr lang="en-US" dirty="0" smtClean="0"/>
              <a:t>Requires hard coding</a:t>
            </a:r>
          </a:p>
          <a:p>
            <a:pPr lvl="1"/>
            <a:r>
              <a:rPr lang="en-US" dirty="0" smtClean="0"/>
              <a:t>GUI could do more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improvements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</a:t>
            </a:r>
            <a:r>
              <a:rPr lang="en-US" dirty="0"/>
              <a:t>visualization </a:t>
            </a:r>
            <a:r>
              <a:rPr lang="en-US" dirty="0" smtClean="0"/>
              <a:t>paradigms</a:t>
            </a:r>
          </a:p>
          <a:p>
            <a:r>
              <a:rPr lang="en-US" dirty="0" smtClean="0"/>
              <a:t>Compare multiple datasets</a:t>
            </a:r>
            <a:endParaRPr lang="en-US" dirty="0"/>
          </a:p>
          <a:p>
            <a:r>
              <a:rPr lang="en-US" dirty="0" smtClean="0"/>
              <a:t>GUI </a:t>
            </a:r>
            <a:r>
              <a:rPr lang="en-US" dirty="0"/>
              <a:t>improvements</a:t>
            </a:r>
          </a:p>
          <a:p>
            <a:r>
              <a:rPr lang="en-US" dirty="0" smtClean="0"/>
              <a:t>Restructure code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way of analyzing multivariate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the number of passwords capable of being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Makes relationships between variables more apparent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requirements,</a:t>
            </a:r>
          </a:p>
          <a:p>
            <a:r>
              <a:rPr lang="en-US" dirty="0"/>
              <a:t>w</a:t>
            </a:r>
            <a:r>
              <a:rPr lang="en-US" dirty="0" smtClean="0"/>
              <a:t>hich cause mental strain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 canvas 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 larger datasets by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queuing </a:t>
            </a:r>
            <a:r>
              <a:rPr lang="en-US" dirty="0" smtClean="0"/>
              <a:t>data to be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1000+ passwords</a:t>
            </a:r>
            <a:endParaRPr lang="en-US" dirty="0"/>
          </a:p>
        </p:txBody>
      </p:sp>
      <p:pic>
        <p:nvPicPr>
          <p:cNvPr id="2" name="Picture 1" descr="parallelcoord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1" y="0"/>
            <a:ext cx="638175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  <a:br>
              <a:rPr lang="en-US" dirty="0" smtClean="0"/>
            </a:br>
            <a:r>
              <a:rPr lang="en-US" dirty="0" smtClean="0"/>
              <a:t>permuted counterparts</a:t>
            </a:r>
            <a:endParaRPr lang="en-US" dirty="0"/>
          </a:p>
        </p:txBody>
      </p:sp>
      <p:pic>
        <p:nvPicPr>
          <p:cNvPr id="5" name="Picture 4" descr="comparemetrics_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62" y="930722"/>
            <a:ext cx="3764626" cy="32820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action_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7" y="0"/>
            <a:ext cx="7504383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146" y="0"/>
            <a:ext cx="3871952" cy="1548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18839" y="5041108"/>
            <a:ext cx="8025161" cy="1023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8839" y="-1"/>
            <a:ext cx="8025161" cy="328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44878" y="377902"/>
            <a:ext cx="99121" cy="47655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showHid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15" y="0"/>
            <a:ext cx="659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coloring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  <p:pic>
        <p:nvPicPr>
          <p:cNvPr id="2" name="Picture 1" descr="colorBy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865986" y="107065"/>
            <a:ext cx="5974454" cy="50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</a:t>
            </a:r>
          </a:p>
          <a:p>
            <a:r>
              <a:rPr lang="en-US" dirty="0" smtClean="0"/>
              <a:t>bundling &amp; smoothness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  <p:pic>
        <p:nvPicPr>
          <p:cNvPr id="2" name="Picture 1" descr="colorBy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865986" y="107065"/>
            <a:ext cx="5974454" cy="5053272"/>
          </a:xfrm>
          <a:prstGeom prst="rect">
            <a:avLst/>
          </a:prstGeom>
        </p:spPr>
      </p:pic>
      <p:pic>
        <p:nvPicPr>
          <p:cNvPr id="4" name="Picture 3" descr="smoothne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8" y="107065"/>
            <a:ext cx="5688916" cy="49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Brushing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69</a:t>
            </a:fld>
            <a:endParaRPr lang="en-US"/>
          </a:p>
        </p:txBody>
      </p:sp>
      <p:pic>
        <p:nvPicPr>
          <p:cNvPr id="2" name="Picture 1" descr="brush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26" y="125822"/>
            <a:ext cx="5574440" cy="49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3610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datasets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compareDatase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02" y="0"/>
            <a:ext cx="6463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compareDatasets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36"/>
            <a:ext cx="56283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 descr="GUIImprovemen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137"/>
            <a:ext cx="9144000" cy="8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 descr="too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3" y="1612930"/>
            <a:ext cx="7989454" cy="3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restructuring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 design, reuse for other multivariate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3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Walkthrough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4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Lessons</a:t>
            </a:r>
          </a:p>
          <a:p>
            <a:r>
              <a:rPr lang="en-US" sz="4800" dirty="0" smtClean="0"/>
              <a:t>learned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and communicate the </a:t>
            </a:r>
            <a:r>
              <a:rPr lang="en-US" dirty="0"/>
              <a:t>encoding scheme of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32917" y="2756958"/>
            <a:ext cx="1963208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523" y="1807780"/>
            <a:ext cx="8148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0Vi</a:t>
            </a:r>
            <a:r>
              <a:rPr lang="en-US" sz="6000" b="1" dirty="0">
                <a:latin typeface="Helvetica"/>
                <a:cs typeface="Helvetica"/>
              </a:rPr>
              <a:t>:c</a:t>
            </a:r>
            <a:r>
              <a:rPr lang="en-US" sz="6000" b="1" dirty="0">
                <a:solidFill>
                  <a:srgbClr val="D0CECE"/>
                </a:solidFill>
                <a:latin typeface="Helvetica"/>
                <a:cs typeface="Helvetica"/>
              </a:rPr>
              <a:t>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32917" y="2756958"/>
            <a:ext cx="1963208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22876" y="1243541"/>
            <a:ext cx="1963208" cy="14393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31459" y="910166"/>
            <a:ext cx="1963208" cy="230716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5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</a:t>
            </a:r>
            <a:r>
              <a:rPr lang="en-US" dirty="0"/>
              <a:t>constraints</a:t>
            </a:r>
            <a:r>
              <a:rPr lang="en-US" b="0" dirty="0"/>
              <a:t> of specialized visualization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LPD score with usability data</a:t>
            </a:r>
          </a:p>
          <a:p>
            <a:r>
              <a:rPr lang="en-US" dirty="0" smtClean="0"/>
              <a:t>Expansion </a:t>
            </a:r>
            <a:r>
              <a:rPr lang="en-US" dirty="0"/>
              <a:t>of security metrics / accurate description of password </a:t>
            </a:r>
            <a:r>
              <a:rPr lang="en-US" dirty="0" smtClean="0"/>
              <a:t>strength</a:t>
            </a:r>
            <a:endParaRPr lang="en-US" dirty="0"/>
          </a:p>
          <a:p>
            <a:r>
              <a:rPr lang="en-US" dirty="0" smtClean="0"/>
              <a:t>Expand </a:t>
            </a:r>
            <a:r>
              <a:rPr lang="en-US" dirty="0"/>
              <a:t>into a generic multivariate data analysis tool</a:t>
            </a:r>
          </a:p>
          <a:p>
            <a:r>
              <a:rPr lang="en-US" dirty="0" smtClean="0"/>
              <a:t>Client </a:t>
            </a:r>
            <a:r>
              <a:rPr lang="en-US" dirty="0"/>
              <a:t>side calculation of password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3888" y="401156"/>
            <a:ext cx="7886700" cy="2139553"/>
          </a:xfrm>
        </p:spPr>
        <p:txBody>
          <a:bodyPr>
            <a:norm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560950"/>
            <a:ext cx="7886700" cy="1125140"/>
          </a:xfrm>
        </p:spPr>
        <p:txBody>
          <a:bodyPr/>
          <a:lstStyle/>
          <a:p>
            <a:r>
              <a:rPr lang="en-US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Reach out</a:t>
            </a:r>
            <a:endParaRPr lang="en-US" b="1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cathryn.ploehn@nist.gov</a:t>
            </a:r>
          </a:p>
          <a:p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cathrynploehn</a:t>
            </a:r>
            <a:endParaRPr lang="en-US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tool</a:t>
            </a:r>
          </a:p>
          <a:p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github.com/</a:t>
            </a:r>
            <a:r>
              <a:rPr lang="en-US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usnistgov</a:t>
            </a:r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DataVis</a:t>
            </a:r>
            <a:endParaRPr lang="en-US" i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3888" y="401156"/>
            <a:ext cx="7886700" cy="2139553"/>
          </a:xfrm>
        </p:spPr>
        <p:txBody>
          <a:bodyPr>
            <a:norm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560950"/>
            <a:ext cx="7886700" cy="1125140"/>
          </a:xfrm>
        </p:spPr>
        <p:txBody>
          <a:bodyPr/>
          <a:lstStyle/>
          <a:p>
            <a:r>
              <a:rPr lang="en-US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Reach out</a:t>
            </a:r>
            <a:endParaRPr lang="en-US" b="1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cathryn.ploehn@nist.gov</a:t>
            </a:r>
          </a:p>
          <a:p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cathrynploehn</a:t>
            </a:r>
            <a:endParaRPr lang="en-US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tool</a:t>
            </a:r>
          </a:p>
          <a:p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github.com/</a:t>
            </a:r>
            <a:r>
              <a:rPr lang="en-US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usnistgov</a:t>
            </a:r>
            <a:r>
              <a:rPr lang="en-US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DataVis</a:t>
            </a:r>
            <a:endParaRPr lang="en-US" i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 descr="passwordRequirements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2" t="11960" r="40636" b="59961"/>
          <a:stretch/>
        </p:blipFill>
        <p:spPr>
          <a:xfrm>
            <a:off x="7213788" y="1263536"/>
            <a:ext cx="1615988" cy="11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85697" y="661939"/>
            <a:ext cx="3685310" cy="3685310"/>
          </a:xfrm>
          <a:prstGeom prst="ellipse">
            <a:avLst/>
          </a:prstGeom>
          <a:solidFill>
            <a:srgbClr val="82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80367" y="661939"/>
            <a:ext cx="3685310" cy="3685310"/>
          </a:xfrm>
          <a:prstGeom prst="ellipse">
            <a:avLst/>
          </a:prstGeom>
          <a:solidFill>
            <a:schemeClr val="accent6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80367" y="947887"/>
            <a:ext cx="1690640" cy="309886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Do </a:t>
            </a:r>
            <a:r>
              <a:rPr lang="en-US" sz="3200" i="1" dirty="0" smtClean="0">
                <a:solidFill>
                  <a:schemeClr val="bg1"/>
                </a:solidFill>
                <a:latin typeface="Times"/>
                <a:cs typeface="Times"/>
              </a:rPr>
              <a:t>I exist</a:t>
            </a:r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?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471006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785697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lvetica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helvetica_white.thmx</Template>
  <TotalTime>1440</TotalTime>
  <Words>1013</Words>
  <Application>Microsoft Office PowerPoint</Application>
  <PresentationFormat>On-screen Show (16:9)</PresentationFormat>
  <Paragraphs>320</Paragraphs>
  <Slides>85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Arial</vt:lpstr>
      <vt:lpstr>Calibri</vt:lpstr>
      <vt:lpstr>Consolas</vt:lpstr>
      <vt:lpstr>Helvetica</vt:lpstr>
      <vt:lpstr>Junction Regular</vt:lpstr>
      <vt:lpstr>Lucida Grande</vt:lpstr>
      <vt:lpstr>Ostrich Sans Medium</vt:lpstr>
      <vt:lpstr>Raleway</vt:lpstr>
      <vt:lpstr>Times</vt:lpstr>
      <vt:lpstr>helvetica_white</vt:lpstr>
      <vt:lpstr>Worksheet</vt:lpstr>
      <vt:lpstr>The Authentication Equation   Visualizing the convergence of  security and usability  of text-based passwords</vt:lpstr>
      <vt:lpstr>a universal struggle of the modern human</vt:lpstr>
      <vt:lpstr>PowerPoint Presentation</vt:lpstr>
      <vt:lpstr>text-based passwords</vt:lpstr>
      <vt:lpstr>text-based passwords</vt:lpstr>
      <vt:lpstr>text-based passwords</vt:lpstr>
      <vt:lpstr>PowerPoint Presentation</vt:lpstr>
      <vt:lpstr>PowerPoint Presentation</vt:lpstr>
      <vt:lpstr>PowerPoint Presentation</vt:lpstr>
      <vt:lpstr>Can we optimize password requirements for usability?</vt:lpstr>
      <vt:lpstr>Identify which aspects  of secure passwords lead to  usability failures</vt:lpstr>
      <vt:lpstr>PowerPoint Presentation</vt:lpstr>
      <vt:lpstr>Explore the interaction between security and usability components of passwords</vt:lpstr>
      <vt:lpstr>PowerPoint Presentation</vt:lpstr>
      <vt:lpstr>PowerPoint Presentation</vt:lpstr>
      <vt:lpstr>visualization tool to explore usability and security password metrics</vt:lpstr>
      <vt:lpstr>Goals of the tool</vt:lpstr>
      <vt:lpstr>Goals of the tool</vt:lpstr>
      <vt:lpstr>Tool composition</vt:lpstr>
      <vt:lpstr>1</vt:lpstr>
      <vt:lpstr>task: automate computation of password metrics</vt:lpstr>
      <vt:lpstr>metrics</vt:lpstr>
      <vt:lpstr>Entropy</vt:lpstr>
      <vt:lpstr>Linguistic and  phonological difficulty</vt:lpstr>
      <vt:lpstr>How pronounceable is a password?</vt:lpstr>
      <vt:lpstr>Number of  keystrokes</vt:lpstr>
      <vt:lpstr>Password permutation</vt:lpstr>
      <vt:lpstr>Password permutation</vt:lpstr>
      <vt:lpstr>Outcome: code to  produce metrics  for a list of passwords</vt:lpstr>
      <vt:lpstr>data</vt:lpstr>
      <vt:lpstr>data</vt:lpstr>
      <vt:lpstr>How can we view and interact with the data?</vt:lpstr>
      <vt:lpstr>2</vt:lpstr>
      <vt:lpstr>PowerPoint Presentation</vt:lpstr>
      <vt:lpstr>Design goals</vt:lpstr>
      <vt:lpstr>visualization in the browser</vt:lpstr>
      <vt:lpstr>visualization in the browser</vt:lpstr>
      <vt:lpstr>D3.js</vt:lpstr>
      <vt:lpstr>Heatmap</vt:lpstr>
      <vt:lpstr>Heatmap</vt:lpstr>
      <vt:lpstr>Heatmap</vt:lpstr>
      <vt:lpstr>Scalability </vt:lpstr>
      <vt:lpstr>Tiers of granularity</vt:lpstr>
      <vt:lpstr>Tiers of granularity</vt:lpstr>
      <vt:lpstr>Tiers of granularity</vt:lpstr>
      <vt:lpstr>Tiers of granularity</vt:lpstr>
      <vt:lpstr>Side by side comparison</vt:lpstr>
      <vt:lpstr>Interactivity</vt:lpstr>
      <vt:lpstr>Interactivity</vt:lpstr>
      <vt:lpstr>Interactivity</vt:lpstr>
      <vt:lpstr>Interactivity</vt:lpstr>
      <vt:lpstr>Interactivity</vt:lpstr>
      <vt:lpstr>PowerPoint Presentation</vt:lpstr>
      <vt:lpstr>Limitations</vt:lpstr>
      <vt:lpstr>Limitations</vt:lpstr>
      <vt:lpstr>Tool improvements </vt:lpstr>
      <vt:lpstr>Parallel coordinates</vt:lpstr>
      <vt:lpstr>Parallel coordinates</vt:lpstr>
      <vt:lpstr>Parallel coordinates</vt:lpstr>
      <vt:lpstr>&lt; canvas &gt;</vt:lpstr>
      <vt:lpstr>PowerPoint Presentation</vt:lpstr>
      <vt:lpstr>Scalability </vt:lpstr>
      <vt:lpstr>Side by side comparison</vt:lpstr>
      <vt:lpstr>Interactivity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datasets</vt:lpstr>
      <vt:lpstr>PowerPoint Presentation</vt:lpstr>
      <vt:lpstr>PowerPoint Presentation</vt:lpstr>
      <vt:lpstr>GUI improvements</vt:lpstr>
      <vt:lpstr>GUI improvements</vt:lpstr>
      <vt:lpstr>Code restructuring</vt:lpstr>
      <vt:lpstr>3</vt:lpstr>
      <vt:lpstr>4</vt:lpstr>
      <vt:lpstr>Understand and communicate the encoding scheme of visualization</vt:lpstr>
      <vt:lpstr>PowerPoint Presentation</vt:lpstr>
      <vt:lpstr>PowerPoint Presentation</vt:lpstr>
      <vt:lpstr>Understand constraints of specialized visualization tools</vt:lpstr>
      <vt:lpstr>Future work</vt:lpstr>
      <vt:lpstr>Thank you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Authentication Equation   Visualizing the convergence of  security and usability  of text-based passwords</dc:title>
  <dc:creator>Cathryn</dc:creator>
  <cp:lastModifiedBy>Ploehn, Cathryn A.</cp:lastModifiedBy>
  <cp:revision>61</cp:revision>
  <dcterms:created xsi:type="dcterms:W3CDTF">2015-07-14T17:18:55Z</dcterms:created>
  <dcterms:modified xsi:type="dcterms:W3CDTF">2015-07-29T19:45:26Z</dcterms:modified>
</cp:coreProperties>
</file>